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handoutMasterIdLst>
    <p:handoutMasterId r:id="rId16"/>
  </p:handoutMasterIdLst>
  <p:sldIdLst>
    <p:sldId id="256" r:id="rId2"/>
    <p:sldId id="257" r:id="rId3"/>
    <p:sldId id="272" r:id="rId4"/>
    <p:sldId id="259" r:id="rId5"/>
    <p:sldId id="267" r:id="rId6"/>
    <p:sldId id="260" r:id="rId7"/>
    <p:sldId id="262" r:id="rId8"/>
    <p:sldId id="266" r:id="rId9"/>
    <p:sldId id="268" r:id="rId10"/>
    <p:sldId id="270" r:id="rId11"/>
    <p:sldId id="263" r:id="rId12"/>
    <p:sldId id="264" r:id="rId13"/>
    <p:sldId id="265" r:id="rId14"/>
    <p:sldId id="271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941" autoAdjust="0"/>
    <p:restoredTop sz="94660"/>
  </p:normalViewPr>
  <p:slideViewPr>
    <p:cSldViewPr snapToGrid="0" snapToObjects="1">
      <p:cViewPr>
        <p:scale>
          <a:sx n="75" d="100"/>
          <a:sy n="75" d="100"/>
        </p:scale>
        <p:origin x="-664" y="-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8" d="100"/>
        <a:sy n="12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handoutMaster" Target="handoutMasters/handout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F49FEC-3F31-EC4D-BEF7-41174B0EBDC6}" type="datetimeFigureOut">
              <a:rPr lang="en-US" smtClean="0"/>
              <a:t>1/14/13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08439B-8FA3-5A42-A71C-4405BEBDA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7206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486873" y="411480"/>
            <a:ext cx="8170254" cy="6035040"/>
            <a:chOff x="486873" y="411480"/>
            <a:chExt cx="8170254" cy="6035040"/>
          </a:xfrm>
        </p:grpSpPr>
        <p:sp>
          <p:nvSpPr>
            <p:cNvPr id="8" name="Rectangle 7"/>
            <p:cNvSpPr/>
            <p:nvPr/>
          </p:nvSpPr>
          <p:spPr>
            <a:xfrm>
              <a:off x="486873" y="411480"/>
              <a:ext cx="8170254" cy="6035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>
              <a:spLocks/>
            </p:cNvSpPr>
            <p:nvPr/>
          </p:nvSpPr>
          <p:spPr>
            <a:xfrm>
              <a:off x="562843" y="475488"/>
              <a:ext cx="7982712" cy="5888736"/>
            </a:xfrm>
            <a:prstGeom prst="rect">
              <a:avLst/>
            </a:prstGeom>
            <a:noFill/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562842" y="6133646"/>
              <a:ext cx="7982712" cy="1472"/>
            </a:xfrm>
            <a:prstGeom prst="line">
              <a:avLst/>
            </a:prstGeom>
            <a:noFill/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7" name="Rectangle 16"/>
            <p:cNvSpPr/>
            <p:nvPr/>
          </p:nvSpPr>
          <p:spPr>
            <a:xfrm>
              <a:off x="562843" y="457200"/>
              <a:ext cx="7982712" cy="25786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3950"/>
            <a:ext cx="7342188" cy="1924050"/>
          </a:xfrm>
        </p:spPr>
        <p:txBody>
          <a:bodyPr anchor="b" anchorCtr="0">
            <a:noAutofit/>
          </a:bodyPr>
          <a:lstStyle>
            <a:lvl1pPr>
              <a:defRPr sz="54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429000"/>
            <a:ext cx="7342188" cy="17526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tx1">
                  <a:lumMod val="75000"/>
                  <a:lumOff val="25000"/>
                </a:schemeClr>
              </a:buClr>
              <a:buFont typeface="Arial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73741" y="6122894"/>
            <a:ext cx="2133600" cy="259317"/>
          </a:xfrm>
        </p:spPr>
        <p:txBody>
          <a:bodyPr/>
          <a:lstStyle/>
          <a:p>
            <a:fld id="{7D290233-0DD1-4A80-BB1E-9ADC3556DBB6}" type="datetimeFigureOut">
              <a:rPr lang="en-US" smtClean="0"/>
              <a:t>1/14/13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38800" y="6122894"/>
            <a:ext cx="2895600" cy="25781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191000" y="6122894"/>
            <a:ext cx="762000" cy="271463"/>
          </a:xfrm>
        </p:spPr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, Picture,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grpSp>
          <p:nvGrpSpPr>
            <p:cNvPr id="26" name="Group 25"/>
            <p:cNvGrpSpPr/>
            <p:nvPr/>
          </p:nvGrpSpPr>
          <p:grpSpPr>
            <a:xfrm>
              <a:off x="182880" y="173699"/>
              <a:ext cx="8778240" cy="6510602"/>
              <a:chOff x="182880" y="173699"/>
              <a:chExt cx="8778240" cy="6510602"/>
            </a:xfrm>
          </p:grpSpPr>
          <p:grpSp>
            <p:nvGrpSpPr>
              <p:cNvPr id="27" name="Group 26"/>
              <p:cNvGrpSpPr/>
              <p:nvPr/>
            </p:nvGrpSpPr>
            <p:grpSpPr>
              <a:xfrm>
                <a:off x="182880" y="173699"/>
                <a:ext cx="8778240" cy="6510602"/>
                <a:chOff x="182880" y="173699"/>
                <a:chExt cx="8778240" cy="6510602"/>
              </a:xfrm>
            </p:grpSpPr>
            <p:sp>
              <p:nvSpPr>
                <p:cNvPr id="29" name="Rectangle 28"/>
                <p:cNvSpPr/>
                <p:nvPr/>
              </p:nvSpPr>
              <p:spPr>
                <a:xfrm>
                  <a:off x="182880" y="173699"/>
                  <a:ext cx="8778240" cy="6510602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12700">
                  <a:noFill/>
                </a:ln>
                <a:effectLst>
                  <a:outerShdw blurRad="63500" sx="101000" sy="101000" algn="ctr" rotWithShape="0">
                    <a:prstClr val="black">
                      <a:alpha val="40000"/>
                    </a:prstClr>
                  </a:outerShdw>
                </a:effectLst>
                <a:scene3d>
                  <a:camera prst="perspectiveFront" fov="4800000"/>
                  <a:lightRig rig="threePt" dir="t"/>
                </a:scene3d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30" name="Group 10"/>
                <p:cNvGrpSpPr/>
                <p:nvPr/>
              </p:nvGrpSpPr>
              <p:grpSpPr>
                <a:xfrm>
                  <a:off x="256032" y="237744"/>
                  <a:ext cx="8622792" cy="6364224"/>
                  <a:chOff x="247157" y="247430"/>
                  <a:chExt cx="8622792" cy="6364224"/>
                </a:xfrm>
              </p:grpSpPr>
              <p:sp>
                <p:nvSpPr>
                  <p:cNvPr id="31" name="Rectangle 30"/>
                  <p:cNvSpPr>
                    <a:spLocks/>
                  </p:cNvSpPr>
                  <p:nvPr/>
                </p:nvSpPr>
                <p:spPr>
                  <a:xfrm>
                    <a:off x="247157" y="247430"/>
                    <a:ext cx="8622792" cy="6364224"/>
                  </a:xfrm>
                  <a:prstGeom prst="rect">
                    <a:avLst/>
                  </a:prstGeom>
                  <a:noFill/>
                  <a:ln w="12700">
                    <a:solidFill>
                      <a:schemeClr val="tx2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/>
                  </a:p>
                </p:txBody>
              </p:sp>
              <p:cxnSp>
                <p:nvCxnSpPr>
                  <p:cNvPr id="32" name="Straight Connector 31"/>
                  <p:cNvCxnSpPr/>
                  <p:nvPr/>
                </p:nvCxnSpPr>
                <p:spPr>
                  <a:xfrm>
                    <a:off x="247157" y="6389024"/>
                    <a:ext cx="8622792" cy="1588"/>
                  </a:xfrm>
                  <a:prstGeom prst="line">
                    <a:avLst/>
                  </a:prstGeom>
                  <a:noFill/>
                  <a:ln w="12700">
                    <a:solidFill>
                      <a:schemeClr val="tx2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</p:grpSp>
          <p:sp>
            <p:nvSpPr>
              <p:cNvPr id="28" name="Rectangle 27"/>
              <p:cNvSpPr/>
              <p:nvPr/>
            </p:nvSpPr>
            <p:spPr>
              <a:xfrm rot="5400000">
                <a:off x="801086" y="3274090"/>
                <a:ext cx="6135624" cy="64008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  <p:sp>
          <p:nvSpPr>
            <p:cNvPr id="25" name="Rectangle 24"/>
            <p:cNvSpPr/>
            <p:nvPr/>
          </p:nvSpPr>
          <p:spPr>
            <a:xfrm rot="10800000">
              <a:off x="258763" y="1594462"/>
              <a:ext cx="3575304" cy="640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225" y="1694329"/>
            <a:ext cx="3008313" cy="9144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8319" y="609600"/>
            <a:ext cx="4114800" cy="5465763"/>
          </a:xfrm>
        </p:spPr>
        <p:txBody>
          <a:bodyPr>
            <a:normAutofit/>
          </a:bodyPr>
          <a:lstStyle>
            <a:lvl1pPr>
              <a:defRPr sz="2400" baseline="0"/>
            </a:lvl1pPr>
            <a:lvl2pPr>
              <a:defRPr sz="2200" baseline="0"/>
            </a:lvl2pPr>
            <a:lvl3pPr>
              <a:defRPr sz="2000" baseline="0"/>
            </a:lvl3pPr>
            <a:lvl4pPr>
              <a:defRPr sz="1800" baseline="0"/>
            </a:lvl4pPr>
            <a:lvl5pPr>
              <a:defRPr sz="1800" baseline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225" y="2672323"/>
            <a:ext cx="3008313" cy="3403040"/>
          </a:xfr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1/14/13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352892" y="310123"/>
            <a:ext cx="3398837" cy="1204912"/>
          </a:xfrm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grpSp>
          <p:nvGrpSpPr>
            <p:cNvPr id="16" name="Group 15"/>
            <p:cNvGrpSpPr/>
            <p:nvPr/>
          </p:nvGrpSpPr>
          <p:grpSpPr>
            <a:xfrm>
              <a:off x="182880" y="173699"/>
              <a:ext cx="8778240" cy="6510602"/>
              <a:chOff x="182880" y="173699"/>
              <a:chExt cx="8778240" cy="6510602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182880" y="173699"/>
                <a:ext cx="8778240" cy="65106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9" name="Group 10"/>
              <p:cNvGrpSpPr/>
              <p:nvPr/>
            </p:nvGrpSpPr>
            <p:grpSpPr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20" name="Rectangle 19"/>
                <p:cNvSpPr>
                  <a:spLocks/>
                </p:cNvSpPr>
                <p:nvPr/>
              </p:nvSpPr>
              <p:spPr>
                <a:xfrm>
                  <a:off x="247157" y="247430"/>
                  <a:ext cx="8622792" cy="6364224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21" name="Straight Connector 20"/>
                <p:cNvCxnSpPr/>
                <p:nvPr/>
              </p:nvCxnSpPr>
              <p:spPr>
                <a:xfrm>
                  <a:off x="247157" y="6389024"/>
                  <a:ext cx="8622792" cy="1588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17" name="Rectangle 16"/>
            <p:cNvSpPr/>
            <p:nvPr/>
          </p:nvSpPr>
          <p:spPr>
            <a:xfrm rot="5400000">
              <a:off x="801086" y="3274090"/>
              <a:ext cx="6135624" cy="640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691640"/>
            <a:ext cx="3008376" cy="914400"/>
          </a:xfrm>
        </p:spPr>
        <p:txBody>
          <a:bodyPr anchor="b">
            <a:no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38559" y="612775"/>
            <a:ext cx="4114800" cy="5468112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352" y="2670048"/>
            <a:ext cx="3008376" cy="3401568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120000"/>
              </a:lnSpc>
              <a:spcBef>
                <a:spcPts val="600"/>
              </a:spcBef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lnSpc>
                <a:spcPct val="120000"/>
              </a:lnSpc>
              <a:spcBef>
                <a:spcPts val="2000"/>
              </a:spcBef>
              <a:buClr>
                <a:schemeClr val="bg1">
                  <a:lumMod val="75000"/>
                  <a:lumOff val="25000"/>
                </a:schemeClr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1/14/13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grpSp>
          <p:nvGrpSpPr>
            <p:cNvPr id="17" name="Group 16"/>
            <p:cNvGrpSpPr/>
            <p:nvPr/>
          </p:nvGrpSpPr>
          <p:grpSpPr>
            <a:xfrm>
              <a:off x="182880" y="173699"/>
              <a:ext cx="8778240" cy="6510602"/>
              <a:chOff x="182880" y="173699"/>
              <a:chExt cx="8778240" cy="6510602"/>
            </a:xfrm>
          </p:grpSpPr>
          <p:sp>
            <p:nvSpPr>
              <p:cNvPr id="19" name="Rectangle 18"/>
              <p:cNvSpPr/>
              <p:nvPr/>
            </p:nvSpPr>
            <p:spPr>
              <a:xfrm>
                <a:off x="182880" y="173699"/>
                <a:ext cx="8778240" cy="65106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1" name="Group 10"/>
              <p:cNvGrpSpPr/>
              <p:nvPr/>
            </p:nvGrpSpPr>
            <p:grpSpPr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22" name="Rectangle 21"/>
                <p:cNvSpPr>
                  <a:spLocks/>
                </p:cNvSpPr>
                <p:nvPr/>
              </p:nvSpPr>
              <p:spPr>
                <a:xfrm>
                  <a:off x="247157" y="247430"/>
                  <a:ext cx="8622792" cy="6364224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23" name="Straight Connector 22"/>
                <p:cNvCxnSpPr/>
                <p:nvPr/>
              </p:nvCxnSpPr>
              <p:spPr>
                <a:xfrm>
                  <a:off x="247157" y="6389024"/>
                  <a:ext cx="8622792" cy="1588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20" name="Rectangle 19"/>
            <p:cNvSpPr/>
            <p:nvPr/>
          </p:nvSpPr>
          <p:spPr>
            <a:xfrm>
              <a:off x="256032" y="4203192"/>
              <a:ext cx="8622792" cy="640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1" y="4287819"/>
            <a:ext cx="8021977" cy="916193"/>
          </a:xfrm>
        </p:spPr>
        <p:txBody>
          <a:bodyPr anchor="b">
            <a:no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6347" y="331694"/>
            <a:ext cx="8421624" cy="3783106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351" y="5271247"/>
            <a:ext cx="8021977" cy="1013011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spcBef>
                <a:spcPts val="0"/>
              </a:spcBef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lnSpc>
                <a:spcPct val="120000"/>
              </a:lnSpc>
              <a:spcBef>
                <a:spcPts val="2000"/>
              </a:spcBef>
              <a:buClr>
                <a:schemeClr val="bg1">
                  <a:lumMod val="75000"/>
                  <a:lumOff val="25000"/>
                </a:schemeClr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1/14/13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sp>
          <p:nvSpPr>
            <p:cNvPr id="14" name="Rectangle 13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16" name="Rectangle 15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17" name="Straight Connector 16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8" name="Rectangle 17"/>
              <p:cNvSpPr/>
              <p:nvPr/>
            </p:nvSpPr>
            <p:spPr>
              <a:xfrm>
                <a:off x="247157" y="1612392"/>
                <a:ext cx="8622792" cy="64008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1/14/13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grpSp>
          <p:nvGrpSpPr>
            <p:cNvPr id="14" name="Group 13"/>
            <p:cNvGrpSpPr/>
            <p:nvPr/>
          </p:nvGrpSpPr>
          <p:grpSpPr>
            <a:xfrm>
              <a:off x="182880" y="173699"/>
              <a:ext cx="8778240" cy="6510602"/>
              <a:chOff x="182880" y="173699"/>
              <a:chExt cx="8778240" cy="6510602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182880" y="173699"/>
                <a:ext cx="8778240" cy="65106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6" name="Group 10"/>
              <p:cNvGrpSpPr/>
              <p:nvPr/>
            </p:nvGrpSpPr>
            <p:grpSpPr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17" name="Rectangle 16"/>
                <p:cNvSpPr>
                  <a:spLocks/>
                </p:cNvSpPr>
                <p:nvPr/>
              </p:nvSpPr>
              <p:spPr>
                <a:xfrm>
                  <a:off x="247157" y="247430"/>
                  <a:ext cx="8622792" cy="6364224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19" name="Straight Connector 18"/>
                <p:cNvCxnSpPr/>
                <p:nvPr/>
              </p:nvCxnSpPr>
              <p:spPr>
                <a:xfrm>
                  <a:off x="247157" y="6389024"/>
                  <a:ext cx="8622792" cy="1588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18" name="Rectangle 17"/>
            <p:cNvSpPr/>
            <p:nvPr/>
          </p:nvSpPr>
          <p:spPr>
            <a:xfrm rot="5400000">
              <a:off x="4242277" y="3274090"/>
              <a:ext cx="6135624" cy="640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399" y="609600"/>
            <a:ext cx="1416423" cy="5516563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222" y="609600"/>
            <a:ext cx="6279777" cy="5516563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1/14/13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sp>
          <p:nvSpPr>
            <p:cNvPr id="13" name="Rectangle 12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19" name="Rectangle 18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20" name="Straight Connector 19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1" name="Rectangle 20"/>
              <p:cNvSpPr/>
              <p:nvPr/>
            </p:nvSpPr>
            <p:spPr>
              <a:xfrm>
                <a:off x="247157" y="1612392"/>
                <a:ext cx="8622792" cy="64008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1/14/13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486873" y="411480"/>
            <a:ext cx="8170254" cy="6035040"/>
            <a:chOff x="486873" y="411480"/>
            <a:chExt cx="8170254" cy="6035040"/>
          </a:xfrm>
        </p:grpSpPr>
        <p:sp>
          <p:nvSpPr>
            <p:cNvPr id="12" name="Rectangle 11"/>
            <p:cNvSpPr/>
            <p:nvPr/>
          </p:nvSpPr>
          <p:spPr>
            <a:xfrm>
              <a:off x="486873" y="411480"/>
              <a:ext cx="8170254" cy="6035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" name="Group 11"/>
            <p:cNvGrpSpPr/>
            <p:nvPr/>
          </p:nvGrpSpPr>
          <p:grpSpPr>
            <a:xfrm>
              <a:off x="562842" y="475488"/>
              <a:ext cx="7982713" cy="5888736"/>
              <a:chOff x="562842" y="475488"/>
              <a:chExt cx="7982713" cy="5888736"/>
            </a:xfrm>
          </p:grpSpPr>
          <p:sp>
            <p:nvSpPr>
              <p:cNvPr id="8" name="Rectangle 7"/>
              <p:cNvSpPr>
                <a:spLocks/>
              </p:cNvSpPr>
              <p:nvPr/>
            </p:nvSpPr>
            <p:spPr>
              <a:xfrm>
                <a:off x="562843" y="475488"/>
                <a:ext cx="7982712" cy="5888736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9" name="Straight Connector 8"/>
              <p:cNvCxnSpPr/>
              <p:nvPr/>
            </p:nvCxnSpPr>
            <p:spPr>
              <a:xfrm>
                <a:off x="562842" y="6133646"/>
                <a:ext cx="7982712" cy="1472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562842" y="3427528"/>
                <a:ext cx="7982712" cy="1472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0113" y="3442447"/>
            <a:ext cx="7345362" cy="1532965"/>
          </a:xfrm>
        </p:spPr>
        <p:txBody>
          <a:bodyPr anchor="b" anchorCtr="0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00113" y="5029200"/>
            <a:ext cx="7345362" cy="990600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9259" y="6122894"/>
            <a:ext cx="2133600" cy="259317"/>
          </a:xfrm>
        </p:spPr>
        <p:txBody>
          <a:bodyPr/>
          <a:lstStyle/>
          <a:p>
            <a:fld id="{7D290233-0DD1-4A80-BB1E-9ADC3556DBB6}" type="datetimeFigureOut">
              <a:rPr lang="en-US" smtClean="0"/>
              <a:t>1/14/13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38800" y="6124401"/>
            <a:ext cx="2895600" cy="257810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636493" y="533400"/>
            <a:ext cx="7836408" cy="2828925"/>
          </a:xfrm>
        </p:spPr>
        <p:txBody>
          <a:bodyPr>
            <a:normAutofit/>
          </a:bodyPr>
          <a:lstStyle>
            <a:lvl1pPr>
              <a:buNone/>
              <a:defRPr sz="20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sp>
          <p:nvSpPr>
            <p:cNvPr id="12" name="Rectangle 11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27" name="Rectangle 26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28" name="Straight Connector 27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113" y="1371600"/>
            <a:ext cx="7345362" cy="1676400"/>
          </a:xfrm>
        </p:spPr>
        <p:txBody>
          <a:bodyPr anchor="b" anchorCtr="0">
            <a:noAutofit/>
          </a:bodyPr>
          <a:lstStyle>
            <a:lvl1pPr algn="ctr">
              <a:defRPr sz="5400" b="0" i="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0113" y="3134566"/>
            <a:ext cx="7345362" cy="1500187"/>
          </a:xfrm>
        </p:spPr>
        <p:txBody>
          <a:bodyPr anchor="t" anchorCtr="0"/>
          <a:lstStyle>
            <a:lvl1pPr marL="0" indent="0" algn="ctr">
              <a:spcBef>
                <a:spcPts val="300"/>
              </a:spcBef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1/14/13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sp>
          <p:nvSpPr>
            <p:cNvPr id="21" name="Rectangle 20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2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23" name="Rectangle 22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24" name="Straight Connector 23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5" name="Rectangle 24"/>
              <p:cNvSpPr/>
              <p:nvPr/>
            </p:nvSpPr>
            <p:spPr>
              <a:xfrm>
                <a:off x="247157" y="1612392"/>
                <a:ext cx="8622792" cy="64008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1" y="2147888"/>
            <a:ext cx="3566160" cy="39274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199" y="2147888"/>
            <a:ext cx="3566160" cy="39274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1/14/13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grpSp>
          <p:nvGrpSpPr>
            <p:cNvPr id="26" name="Group 25"/>
            <p:cNvGrpSpPr/>
            <p:nvPr/>
          </p:nvGrpSpPr>
          <p:grpSpPr>
            <a:xfrm>
              <a:off x="182880" y="173699"/>
              <a:ext cx="8778240" cy="6510602"/>
              <a:chOff x="182880" y="173699"/>
              <a:chExt cx="8778240" cy="6510602"/>
            </a:xfrm>
          </p:grpSpPr>
          <p:sp>
            <p:nvSpPr>
              <p:cNvPr id="27" name="Rectangle 26"/>
              <p:cNvSpPr/>
              <p:nvPr/>
            </p:nvSpPr>
            <p:spPr>
              <a:xfrm>
                <a:off x="182880" y="173699"/>
                <a:ext cx="8778240" cy="65106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8" name="Group 10"/>
              <p:cNvGrpSpPr/>
              <p:nvPr/>
            </p:nvGrpSpPr>
            <p:grpSpPr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29" name="Rectangle 28"/>
                <p:cNvSpPr>
                  <a:spLocks/>
                </p:cNvSpPr>
                <p:nvPr/>
              </p:nvSpPr>
              <p:spPr>
                <a:xfrm>
                  <a:off x="247157" y="247430"/>
                  <a:ext cx="8622792" cy="6364224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31" name="Straight Connector 30"/>
                <p:cNvCxnSpPr/>
                <p:nvPr/>
              </p:nvCxnSpPr>
              <p:spPr>
                <a:xfrm>
                  <a:off x="247157" y="6389024"/>
                  <a:ext cx="8622792" cy="1588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32" name="Rectangle 31"/>
                <p:cNvSpPr/>
                <p:nvPr/>
              </p:nvSpPr>
              <p:spPr>
                <a:xfrm>
                  <a:off x="247157" y="1612392"/>
                  <a:ext cx="8622792" cy="64008"/>
                </a:xfrm>
                <a:prstGeom prst="rect">
                  <a:avLst/>
                </a:prstGeom>
                <a:solidFill>
                  <a:schemeClr val="bg2">
                    <a:lumMod val="40000"/>
                    <a:lumOff val="60000"/>
                  </a:schemeClr>
                </a:solidFill>
                <a:ln w="3175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23" name="Straight Connector 22"/>
            <p:cNvCxnSpPr/>
            <p:nvPr/>
          </p:nvCxnSpPr>
          <p:spPr>
            <a:xfrm rot="16200000" flipH="1">
              <a:off x="2217480" y="4026438"/>
              <a:ext cx="4711326" cy="2286"/>
            </a:xfrm>
            <a:prstGeom prst="line">
              <a:avLst/>
            </a:prstGeom>
            <a:noFill/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301" y="1708990"/>
            <a:ext cx="3566160" cy="832503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2301" y="2590801"/>
            <a:ext cx="3566160" cy="34845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45539" y="1708990"/>
            <a:ext cx="3566160" cy="832503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45539" y="2590801"/>
            <a:ext cx="3566160" cy="34845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1/14/13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sp>
          <p:nvSpPr>
            <p:cNvPr id="13" name="Rectangle 12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15" name="Rectangle 14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16" name="Straight Connector 15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7" name="Rectangle 16"/>
              <p:cNvSpPr/>
              <p:nvPr/>
            </p:nvSpPr>
            <p:spPr>
              <a:xfrm>
                <a:off x="247157" y="1612392"/>
                <a:ext cx="8622792" cy="64008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1/14/13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sp>
          <p:nvSpPr>
            <p:cNvPr id="11" name="Rectangle 10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13" name="Rectangle 12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14" name="Straight Connector 13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1/14/13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grpSp>
          <p:nvGrpSpPr>
            <p:cNvPr id="16" name="Group 15"/>
            <p:cNvGrpSpPr/>
            <p:nvPr/>
          </p:nvGrpSpPr>
          <p:grpSpPr>
            <a:xfrm>
              <a:off x="182880" y="173699"/>
              <a:ext cx="8778240" cy="6510602"/>
              <a:chOff x="182880" y="173699"/>
              <a:chExt cx="8778240" cy="6510602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182880" y="173699"/>
                <a:ext cx="8778240" cy="65106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8" name="Group 10"/>
              <p:cNvGrpSpPr/>
              <p:nvPr/>
            </p:nvGrpSpPr>
            <p:grpSpPr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19" name="Rectangle 18"/>
                <p:cNvSpPr>
                  <a:spLocks/>
                </p:cNvSpPr>
                <p:nvPr/>
              </p:nvSpPr>
              <p:spPr>
                <a:xfrm>
                  <a:off x="247157" y="247430"/>
                  <a:ext cx="8622792" cy="6364224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20" name="Straight Connector 19"/>
                <p:cNvCxnSpPr/>
                <p:nvPr/>
              </p:nvCxnSpPr>
              <p:spPr>
                <a:xfrm>
                  <a:off x="247157" y="6389024"/>
                  <a:ext cx="8622792" cy="1588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33" name="Rectangle 32"/>
            <p:cNvSpPr/>
            <p:nvPr/>
          </p:nvSpPr>
          <p:spPr>
            <a:xfrm rot="5400000">
              <a:off x="801086" y="3274090"/>
              <a:ext cx="6135624" cy="640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225" y="1169892"/>
            <a:ext cx="3008313" cy="9144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8319" y="609600"/>
            <a:ext cx="4114800" cy="5465763"/>
          </a:xfrm>
        </p:spPr>
        <p:txBody>
          <a:bodyPr>
            <a:normAutofit/>
          </a:bodyPr>
          <a:lstStyle>
            <a:lvl1pPr>
              <a:defRPr sz="2400" baseline="0"/>
            </a:lvl1pPr>
            <a:lvl2pPr>
              <a:defRPr sz="2200" baseline="0"/>
            </a:lvl2pPr>
            <a:lvl3pPr>
              <a:defRPr sz="2000" baseline="0"/>
            </a:lvl3pPr>
            <a:lvl4pPr>
              <a:defRPr sz="1800" baseline="0"/>
            </a:lvl4pPr>
            <a:lvl5pPr>
              <a:defRPr sz="1800" baseline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225" y="2147888"/>
            <a:ext cx="3008313" cy="3262313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120000"/>
              </a:lnSpc>
              <a:spcBef>
                <a:spcPts val="600"/>
              </a:spcBef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2000"/>
              </a:spcBef>
              <a:buClr>
                <a:schemeClr val="bg1">
                  <a:lumMod val="75000"/>
                  <a:lumOff val="25000"/>
                </a:schemeClr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0233-0DD1-4A80-BB1E-9ADC3556DBB6}" type="datetimeFigureOut">
              <a:rPr lang="en-US" smtClean="0"/>
              <a:t>1/14/13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00113" y="244158"/>
            <a:ext cx="7345362" cy="1339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0112" y="2133601"/>
            <a:ext cx="7345363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43840" y="6371591"/>
            <a:ext cx="2133600" cy="2593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60000"/>
                    <a:lumOff val="40000"/>
                  </a:schemeClr>
                </a:solidFill>
                <a:latin typeface="Brush Script MT" pitchFamily="66" charset="0"/>
              </a:defRPr>
            </a:lvl1pPr>
          </a:lstStyle>
          <a:p>
            <a:fld id="{7D290233-0DD1-4A80-BB1E-9ADC3556DBB6}" type="datetimeFigureOut">
              <a:rPr lang="en-US" smtClean="0"/>
              <a:t>1/14/13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58840" y="6371591"/>
            <a:ext cx="2895600" cy="2578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200" kern="1200">
                <a:solidFill>
                  <a:schemeClr val="bg2">
                    <a:lumMod val="60000"/>
                    <a:lumOff val="40000"/>
                  </a:schemeClr>
                </a:solidFill>
                <a:latin typeface="Brush Script MT" pitchFamily="66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91000" y="6356350"/>
            <a:ext cx="762000" cy="2714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200" kern="1200">
                <a:solidFill>
                  <a:schemeClr val="bg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CFE4BAC9-6D41-4691-9299-18EF07EF017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Clr>
          <a:schemeClr val="tx1">
            <a:lumMod val="75000"/>
            <a:lumOff val="25000"/>
          </a:schemeClr>
        </a:buClr>
        <a:buFont typeface="Arial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79438" indent="-228600" algn="l" defTabSz="914400" rtl="0" eaLnBrk="1" latinLnBrk="0" hangingPunct="1">
        <a:spcBef>
          <a:spcPts val="600"/>
        </a:spcBef>
        <a:buClr>
          <a:schemeClr val="bg2">
            <a:lumMod val="60000"/>
            <a:lumOff val="40000"/>
          </a:schemeClr>
        </a:buClr>
        <a:buFont typeface="Arial" pitchFamily="34" charset="0"/>
        <a:buChar char="•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08038" indent="-228600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Font typeface="Arial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36638" indent="-228600" algn="l" defTabSz="914400" rtl="0" eaLnBrk="1" latinLnBrk="0" hangingPunct="1">
        <a:spcBef>
          <a:spcPts val="600"/>
        </a:spcBef>
        <a:buClr>
          <a:schemeClr val="bg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265238" indent="-228600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Font typeface="Arial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485900" indent="-228600" algn="l" defTabSz="914400" rtl="0" eaLnBrk="1" latinLnBrk="0" hangingPunct="1">
        <a:spcBef>
          <a:spcPct val="20000"/>
        </a:spcBef>
        <a:buClr>
          <a:schemeClr val="bg2">
            <a:lumMod val="60000"/>
            <a:lumOff val="40000"/>
          </a:schemeClr>
        </a:buClr>
        <a:buFont typeface="Arial" pitchFamily="34" charset="0"/>
        <a:buChar char="•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712913" indent="-228600" algn="l" defTabSz="9144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Font typeface="Arial" pitchFamily="34" charset="0"/>
        <a:buChar char="•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947863" indent="-228600" algn="l" defTabSz="914400" rtl="0" eaLnBrk="1" latinLnBrk="0" hangingPunct="1">
        <a:spcBef>
          <a:spcPct val="20000"/>
        </a:spcBef>
        <a:buClr>
          <a:schemeClr val="bg2">
            <a:lumMod val="60000"/>
            <a:lumOff val="40000"/>
          </a:schemeClr>
        </a:buClr>
        <a:buFont typeface="Arial" pitchFamily="34" charset="0"/>
        <a:buChar char="•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174875" indent="-228600" algn="l" defTabSz="9144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Font typeface="Arial" pitchFamily="34" charset="0"/>
        <a:buChar char="•"/>
        <a:defRPr lang="en-US" sz="18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localhost/Users/daphnesnook/Desktop/CFF_Y3_Report_Body_Final-3.pdf" TargetMode="External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daphnesnook/Desktop/Case%20Study_Midd_West_FINAL-1.pdf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daphnesnook/Desktop/Technology%20Survey%20Results-1.pdf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mwsd.cc/files/240481/educationaltechnology.pdf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hoto-5.JPG"/>
          <p:cNvPicPr>
            <a:picLocks noChangeAspect="1"/>
          </p:cNvPicPr>
          <p:nvPr/>
        </p:nvPicPr>
        <p:blipFill>
          <a:blip r:embed="rId2" cstate="print">
            <a:alphaModFix amt="5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2" y="-2"/>
            <a:ext cx="9144002" cy="6984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33892"/>
            <a:ext cx="9144000" cy="1470025"/>
          </a:xfrm>
        </p:spPr>
        <p:txBody>
          <a:bodyPr/>
          <a:lstStyle/>
          <a:p>
            <a:r>
              <a:rPr lang="en-US" b="1" dirty="0" smtClean="0"/>
              <a:t>MIDD-WEST</a:t>
            </a:r>
            <a:br>
              <a:rPr lang="en-US" b="1" dirty="0" smtClean="0"/>
            </a:br>
            <a:r>
              <a:rPr lang="en-US" b="1" dirty="0" smtClean="0"/>
              <a:t>SCHOOL DISTRICT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5046132"/>
            <a:ext cx="7543800" cy="1468967"/>
          </a:xfrm>
        </p:spPr>
        <p:txBody>
          <a:bodyPr/>
          <a:lstStyle/>
          <a:p>
            <a:endParaRPr lang="en-US" dirty="0" smtClean="0">
              <a:solidFill>
                <a:schemeClr val="tx1"/>
              </a:solidFill>
            </a:endParaRPr>
          </a:p>
          <a:p>
            <a:r>
              <a:rPr lang="en-US" b="1" dirty="0" smtClean="0">
                <a:solidFill>
                  <a:schemeClr val="tx1"/>
                </a:solidFill>
              </a:rPr>
              <a:t>Planning for the Future of Technology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4344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PURCHASING OPTIONS</a:t>
            </a:r>
            <a:br>
              <a:rPr lang="en-US" dirty="0" smtClean="0"/>
            </a:br>
            <a:r>
              <a:rPr lang="en-US" sz="2700" i="1" dirty="0"/>
              <a:t>Estimated…</a:t>
            </a:r>
            <a:endParaRPr lang="en-US" sz="27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2" y="1668676"/>
            <a:ext cx="7345363" cy="3931920"/>
          </a:xfrm>
        </p:spPr>
        <p:txBody>
          <a:bodyPr>
            <a:normAutofit/>
          </a:bodyPr>
          <a:lstStyle/>
          <a:p>
            <a:r>
              <a:rPr lang="en-US" dirty="0" smtClean="0"/>
              <a:t>Lease Only – 1 grade level at a time</a:t>
            </a:r>
            <a:endParaRPr lang="en-US" dirty="0"/>
          </a:p>
          <a:p>
            <a:pPr lvl="1"/>
            <a:r>
              <a:rPr lang="en-US" dirty="0" smtClean="0"/>
              <a:t>Equips 9</a:t>
            </a:r>
            <a:r>
              <a:rPr lang="en-US" baseline="30000" dirty="0" smtClean="0"/>
              <a:t>th</a:t>
            </a:r>
            <a:r>
              <a:rPr lang="en-US" dirty="0" smtClean="0"/>
              <a:t> grade students in year one and transitions yearly until all students 9 – 12 have laptops</a:t>
            </a:r>
          </a:p>
          <a:p>
            <a:pPr lvl="1"/>
            <a:r>
              <a:rPr lang="en-US" dirty="0" smtClean="0"/>
              <a:t>Transition will be difficult</a:t>
            </a:r>
          </a:p>
          <a:p>
            <a:pPr lvl="1"/>
            <a:r>
              <a:rPr lang="en-US" dirty="0" smtClean="0"/>
              <a:t>No computers for MES and/or MWMS</a:t>
            </a:r>
          </a:p>
          <a:p>
            <a:pPr marL="579438" lvl="2" indent="0">
              <a:buNone/>
            </a:pPr>
            <a:endParaRPr lang="en-US" dirty="0" smtClean="0"/>
          </a:p>
          <a:p>
            <a:endParaRPr lang="en-U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3671001"/>
              </p:ext>
            </p:extLst>
          </p:nvPr>
        </p:nvGraphicFramePr>
        <p:xfrm>
          <a:off x="508000" y="4013201"/>
          <a:ext cx="7941733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1478"/>
                <a:gridCol w="4702023"/>
                <a:gridCol w="180823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AMOUNT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2013/2014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Year 1 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$55,000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2014/2015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Year 2 A + Year 1 B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$110,000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2015/2016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Year 3 A + Year 2 B + Year 1</a:t>
                      </a:r>
                      <a:r>
                        <a:rPr lang="en-US" baseline="0" dirty="0" smtClean="0"/>
                        <a:t> 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$165,000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2016/2017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Year</a:t>
                      </a:r>
                      <a:r>
                        <a:rPr lang="en-US" baseline="0" dirty="0" smtClean="0"/>
                        <a:t> 4 A + Year 3 B + Year 2 C + Year 1 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$220,000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2017/2018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Year 4</a:t>
                      </a:r>
                      <a:r>
                        <a:rPr lang="en-US" b="1" baseline="0" dirty="0" smtClean="0"/>
                        <a:t> B</a:t>
                      </a:r>
                      <a:r>
                        <a:rPr lang="en-US" b="1" dirty="0" smtClean="0"/>
                        <a:t> + Year 3 C + Year 2 D + Year 1 E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/>
                        <a:t>$220,000</a:t>
                      </a:r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03841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THOUGHTS ON FUNDING</a:t>
            </a:r>
            <a:br>
              <a:rPr lang="en-US" dirty="0" smtClean="0"/>
            </a:br>
            <a:r>
              <a:rPr lang="en-US" sz="2700" i="1" dirty="0" smtClean="0"/>
              <a:t>Estimated…</a:t>
            </a:r>
            <a:endParaRPr lang="en-US" sz="22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2" y="1794941"/>
            <a:ext cx="7345363" cy="393192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Anticipated savings on repair costs </a:t>
            </a:r>
          </a:p>
          <a:p>
            <a:r>
              <a:rPr lang="en-US" dirty="0" smtClean="0"/>
              <a:t>Anticipated savings on textbooks	</a:t>
            </a:r>
          </a:p>
          <a:p>
            <a:pPr lvl="1"/>
            <a:r>
              <a:rPr lang="en-US" dirty="0" smtClean="0"/>
              <a:t>($92 - $120 per student)</a:t>
            </a:r>
          </a:p>
          <a:p>
            <a:r>
              <a:rPr lang="en-US" dirty="0" smtClean="0"/>
              <a:t>Anticipated savings on graphing calculators</a:t>
            </a:r>
          </a:p>
          <a:p>
            <a:pPr lvl="1"/>
            <a:r>
              <a:rPr lang="en-US" dirty="0" smtClean="0"/>
              <a:t>($100-$140 * 735 = $88,200)</a:t>
            </a:r>
          </a:p>
          <a:p>
            <a:r>
              <a:rPr lang="en-US" dirty="0" smtClean="0"/>
              <a:t>Anticipated savings on printing/copying</a:t>
            </a:r>
          </a:p>
          <a:p>
            <a:r>
              <a:rPr lang="en-US" dirty="0" smtClean="0"/>
              <a:t>Current technology budget</a:t>
            </a:r>
          </a:p>
          <a:p>
            <a:pPr lvl="1"/>
            <a:r>
              <a:rPr lang="en-US" dirty="0" smtClean="0"/>
              <a:t>Hardware = $40,000</a:t>
            </a:r>
          </a:p>
          <a:p>
            <a:pPr lvl="1"/>
            <a:r>
              <a:rPr lang="en-US" dirty="0" smtClean="0"/>
              <a:t>Software = $80,160	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47962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3" descr="photo-4.JPG"/>
          <p:cNvPicPr>
            <a:picLocks noChangeAspect="1"/>
          </p:cNvPicPr>
          <p:nvPr/>
        </p:nvPicPr>
        <p:blipFill>
          <a:blip r:embed="rId2" cstate="print">
            <a:alphaModFix amt="9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63" b="14163"/>
          <a:stretch>
            <a:fillRect/>
          </a:stretch>
        </p:blipFill>
        <p:spPr>
          <a:xfrm rot="16200000" flipH="1">
            <a:off x="5823569" y="3554510"/>
            <a:ext cx="3796055" cy="20320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THOUGHTS ON FUNDING</a:t>
            </a:r>
            <a:br>
              <a:rPr lang="en-US" dirty="0" smtClean="0"/>
            </a:br>
            <a:r>
              <a:rPr lang="en-US" sz="2700" i="1" dirty="0"/>
              <a:t>Estimated…</a:t>
            </a:r>
            <a:endParaRPr lang="en-US" sz="27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1446" y="1693336"/>
            <a:ext cx="7345363" cy="3931920"/>
          </a:xfrm>
        </p:spPr>
        <p:txBody>
          <a:bodyPr>
            <a:normAutofit/>
          </a:bodyPr>
          <a:lstStyle/>
          <a:p>
            <a:r>
              <a:rPr lang="en-US" dirty="0" smtClean="0"/>
              <a:t>Potential savings from cyber-charter students</a:t>
            </a:r>
          </a:p>
          <a:p>
            <a:pPr lvl="1"/>
            <a:r>
              <a:rPr lang="en-US" dirty="0" smtClean="0"/>
              <a:t>2011/2012 expenditures </a:t>
            </a:r>
            <a:r>
              <a:rPr lang="en-US" dirty="0"/>
              <a:t>=</a:t>
            </a:r>
            <a:r>
              <a:rPr lang="en-US" dirty="0" smtClean="0"/>
              <a:t> $751,000</a:t>
            </a:r>
          </a:p>
          <a:p>
            <a:pPr lvl="1"/>
            <a:r>
              <a:rPr lang="en-US" dirty="0"/>
              <a:t>Currently  </a:t>
            </a:r>
            <a:r>
              <a:rPr lang="en-US" dirty="0" smtClean="0"/>
              <a:t>at 161 students (fluctuates)</a:t>
            </a:r>
          </a:p>
          <a:p>
            <a:pPr lvl="1"/>
            <a:r>
              <a:rPr lang="en-US" dirty="0" smtClean="0"/>
              <a:t>$8,440.73 per regular education student</a:t>
            </a:r>
          </a:p>
          <a:p>
            <a:pPr lvl="1"/>
            <a:r>
              <a:rPr lang="en-US" dirty="0" smtClean="0"/>
              <a:t>$19,122.30 per special education student</a:t>
            </a:r>
          </a:p>
          <a:p>
            <a:pPr lvl="1"/>
            <a:r>
              <a:rPr lang="en-US" dirty="0" smtClean="0"/>
              <a:t>2012/2013 projected - $1,200,000</a:t>
            </a:r>
          </a:p>
          <a:p>
            <a:r>
              <a:rPr lang="en-US" dirty="0" smtClean="0"/>
              <a:t>Possibilities</a:t>
            </a:r>
          </a:p>
          <a:p>
            <a:pPr lvl="2"/>
            <a:r>
              <a:rPr lang="en-US" dirty="0" smtClean="0"/>
              <a:t>15 students = $126,610.95 savings</a:t>
            </a:r>
          </a:p>
          <a:p>
            <a:pPr lvl="1"/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2694378"/>
              </p:ext>
            </p:extLst>
          </p:nvPr>
        </p:nvGraphicFramePr>
        <p:xfrm>
          <a:off x="561446" y="5305219"/>
          <a:ext cx="5805483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93002"/>
                <a:gridCol w="161248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Current</a:t>
                      </a:r>
                      <a:r>
                        <a:rPr lang="en-US" baseline="0" dirty="0" smtClean="0"/>
                        <a:t> Hardware &amp; Software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$120,000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Potential Cyber-Charter Savings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$126,610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Total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$246,610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8466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photo-8.JPG"/>
          <p:cNvPicPr>
            <a:picLocks noChangeAspect="1"/>
          </p:cNvPicPr>
          <p:nvPr/>
        </p:nvPicPr>
        <p:blipFill>
          <a:blip r:embed="rId2" cstate="print">
            <a:alphaModFix amt="3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12700"/>
            <a:ext cx="9144000" cy="682977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QUESTIONS/CONCERNS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Market to cyber-charter students</a:t>
            </a:r>
          </a:p>
          <a:p>
            <a:r>
              <a:rPr lang="en-US" dirty="0" smtClean="0"/>
              <a:t>Contracts w/students &amp; parents</a:t>
            </a:r>
          </a:p>
          <a:p>
            <a:r>
              <a:rPr lang="en-US" smtClean="0"/>
              <a:t>Rapid changes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7303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  <p:pic>
        <p:nvPicPr>
          <p:cNvPr id="4" name="Content Placeholder 3" descr="DSC_0013-1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87" b="9587"/>
          <a:stretch>
            <a:fillRect/>
          </a:stretch>
        </p:blipFill>
        <p:spPr>
          <a:xfrm>
            <a:off x="275990" y="1744134"/>
            <a:ext cx="8579084" cy="4592322"/>
          </a:xfrm>
        </p:spPr>
      </p:pic>
    </p:spTree>
    <p:extLst>
      <p:ext uri="{BB962C8B-B14F-4D97-AF65-F5344CB8AC3E}">
        <p14:creationId xmlns:p14="http://schemas.microsoft.com/office/powerpoint/2010/main" val="8155378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 action="ppaction://hlinkfile"/>
              </a:rPr>
              <a:t>2003 Wireless Project</a:t>
            </a:r>
            <a:endParaRPr lang="en-US" dirty="0" smtClean="0"/>
          </a:p>
          <a:p>
            <a:r>
              <a:rPr lang="en-US" dirty="0" smtClean="0">
                <a:hlinkClick r:id="rId3" action="ppaction://hlinkfile"/>
              </a:rPr>
              <a:t>2006 Classrooms for the Future</a:t>
            </a:r>
            <a:endParaRPr lang="en-US" dirty="0"/>
          </a:p>
        </p:txBody>
      </p:sp>
      <p:pic>
        <p:nvPicPr>
          <p:cNvPr id="8" name="Picture 7" descr="photo-6.JP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03" b="16364"/>
          <a:stretch/>
        </p:blipFill>
        <p:spPr>
          <a:xfrm rot="10800000">
            <a:off x="1761061" y="3759200"/>
            <a:ext cx="5907178" cy="24722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143036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IMMEDIATE NEEDS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Classrooms for the Future laptops are currently at their end-of-life</a:t>
            </a:r>
          </a:p>
          <a:p>
            <a:pPr lvl="1"/>
            <a:r>
              <a:rPr lang="en-US" dirty="0" smtClean="0"/>
              <a:t>Computers are no longer functional</a:t>
            </a:r>
          </a:p>
          <a:p>
            <a:pPr lvl="1"/>
            <a:r>
              <a:rPr lang="en-US" dirty="0" smtClean="0"/>
              <a:t>Parts and batteries are no longer available</a:t>
            </a:r>
          </a:p>
          <a:p>
            <a:pPr lvl="1"/>
            <a:r>
              <a:rPr lang="en-US" dirty="0" smtClean="0"/>
              <a:t>Logon times and functionality is extremely slow</a:t>
            </a:r>
          </a:p>
          <a:p>
            <a:pPr lvl="1"/>
            <a:r>
              <a:rPr lang="en-US" dirty="0" smtClean="0"/>
              <a:t>We do not have enough laptops in classrooms for all students</a:t>
            </a:r>
          </a:p>
          <a:p>
            <a:r>
              <a:rPr lang="en-US" dirty="0" smtClean="0"/>
              <a:t>Currently sharing computers between Middleburg Elementary School and Midd-West Middle School</a:t>
            </a:r>
          </a:p>
          <a:p>
            <a:pPr lvl="1"/>
            <a:r>
              <a:rPr lang="en-US" dirty="0" smtClean="0"/>
              <a:t>Limited hardware and software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83646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2" y="1930405"/>
            <a:ext cx="4789491" cy="3931920"/>
          </a:xfrm>
        </p:spPr>
        <p:txBody>
          <a:bodyPr/>
          <a:lstStyle/>
          <a:p>
            <a:r>
              <a:rPr lang="en-US" dirty="0" smtClean="0"/>
              <a:t>Equip every student in grades eight through twelve at Midd-West High School with a laptop computer</a:t>
            </a:r>
          </a:p>
          <a:p>
            <a:r>
              <a:rPr lang="en-US" dirty="0" smtClean="0"/>
              <a:t>Move current working technology from Midd-West High School to Middleburg Elementary School and Midd-West Middle School</a:t>
            </a:r>
            <a:endParaRPr lang="en-US" dirty="0"/>
          </a:p>
        </p:txBody>
      </p:sp>
      <p:pic>
        <p:nvPicPr>
          <p:cNvPr id="5" name="Picture 4" descr="photo-1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514008" y="2890412"/>
            <a:ext cx="3127192" cy="23357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6359538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STUDENT BENEFITS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2" y="1964271"/>
            <a:ext cx="7345363" cy="393192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24/7 access to district resources</a:t>
            </a:r>
          </a:p>
          <a:p>
            <a:r>
              <a:rPr lang="en-US" dirty="0" smtClean="0"/>
              <a:t>24/7 access to files and folders</a:t>
            </a:r>
          </a:p>
          <a:p>
            <a:r>
              <a:rPr lang="en-US" dirty="0" smtClean="0"/>
              <a:t>24/7 access to textbooks </a:t>
            </a:r>
          </a:p>
          <a:p>
            <a:r>
              <a:rPr lang="en-US" dirty="0" smtClean="0"/>
              <a:t>Equal access to technology hardware and software for </a:t>
            </a:r>
            <a:r>
              <a:rPr lang="en-US" i="1" dirty="0" smtClean="0"/>
              <a:t>all</a:t>
            </a:r>
            <a:r>
              <a:rPr lang="en-US" dirty="0" smtClean="0"/>
              <a:t> students  (</a:t>
            </a:r>
            <a:r>
              <a:rPr lang="en-US" dirty="0" smtClean="0">
                <a:hlinkClick r:id="rId2" action="ppaction://hlinkfile"/>
              </a:rPr>
              <a:t>Student Survey</a:t>
            </a:r>
            <a:r>
              <a:rPr lang="en-US" dirty="0" smtClean="0"/>
              <a:t>)</a:t>
            </a:r>
          </a:p>
          <a:p>
            <a:r>
              <a:rPr lang="en-US" dirty="0" smtClean="0"/>
              <a:t>Increased instructional time</a:t>
            </a:r>
          </a:p>
          <a:p>
            <a:r>
              <a:rPr lang="en-US" dirty="0" smtClean="0"/>
              <a:t>Increased student engagement</a:t>
            </a:r>
          </a:p>
          <a:p>
            <a:r>
              <a:rPr lang="en-US" dirty="0" smtClean="0"/>
              <a:t>Students prepared for college or workforce</a:t>
            </a:r>
          </a:p>
        </p:txBody>
      </p:sp>
    </p:spTree>
    <p:extLst>
      <p:ext uri="{BB962C8B-B14F-4D97-AF65-F5344CB8AC3E}">
        <p14:creationId xmlns:p14="http://schemas.microsoft.com/office/powerpoint/2010/main" val="24913644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CURRENTLY IN PLACE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2" y="1964271"/>
            <a:ext cx="7345363" cy="393192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hlinkClick r:id="rId2"/>
              </a:rPr>
              <a:t>Technology Plan</a:t>
            </a:r>
            <a:endParaRPr lang="en-US" dirty="0" smtClean="0"/>
          </a:p>
          <a:p>
            <a:pPr lvl="1"/>
            <a:r>
              <a:rPr lang="en-US" dirty="0" smtClean="0"/>
              <a:t>Commitment to providing equipment to meet the global learning demand</a:t>
            </a:r>
          </a:p>
          <a:p>
            <a:pPr lvl="1"/>
            <a:r>
              <a:rPr lang="en-US" dirty="0" smtClean="0"/>
              <a:t>Commitment to keeping technology available</a:t>
            </a:r>
          </a:p>
          <a:p>
            <a:pPr lvl="1"/>
            <a:r>
              <a:rPr lang="en-US" dirty="0" smtClean="0"/>
              <a:t>Commitment to funding</a:t>
            </a:r>
          </a:p>
          <a:p>
            <a:r>
              <a:rPr lang="en-US" dirty="0" smtClean="0"/>
              <a:t>Past and future professional development</a:t>
            </a:r>
          </a:p>
          <a:p>
            <a:pPr lvl="1"/>
            <a:r>
              <a:rPr lang="en-US" dirty="0" smtClean="0"/>
              <a:t>Workshops, newsletters, 1:1 training, etc…</a:t>
            </a:r>
          </a:p>
          <a:p>
            <a:r>
              <a:rPr lang="en-US" dirty="0" smtClean="0"/>
              <a:t>Network infrastructure</a:t>
            </a:r>
          </a:p>
          <a:p>
            <a:r>
              <a:rPr lang="en-US" dirty="0" smtClean="0"/>
              <a:t>Network filtering for safe searching at school and at home</a:t>
            </a:r>
          </a:p>
          <a:p>
            <a:r>
              <a:rPr lang="en-US" dirty="0" smtClean="0"/>
              <a:t>Knowledgeable technical staff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584143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ITEMS TO CONSIDER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2" y="1964271"/>
            <a:ext cx="7345363" cy="3931920"/>
          </a:xfrm>
        </p:spPr>
        <p:txBody>
          <a:bodyPr/>
          <a:lstStyle/>
          <a:p>
            <a:r>
              <a:rPr lang="en-US" dirty="0" smtClean="0"/>
              <a:t>Options for purchasing/leasing</a:t>
            </a:r>
          </a:p>
          <a:p>
            <a:r>
              <a:rPr lang="en-US" dirty="0" smtClean="0"/>
              <a:t>Charging stations</a:t>
            </a:r>
          </a:p>
          <a:p>
            <a:r>
              <a:rPr lang="en-US" dirty="0" smtClean="0"/>
              <a:t>Insurance</a:t>
            </a:r>
          </a:p>
          <a:p>
            <a:r>
              <a:rPr lang="en-US" dirty="0" smtClean="0"/>
              <a:t>A student technology team </a:t>
            </a:r>
          </a:p>
          <a:p>
            <a:r>
              <a:rPr lang="en-US" dirty="0" smtClean="0"/>
              <a:t>Tracking software</a:t>
            </a:r>
          </a:p>
          <a:p>
            <a:r>
              <a:rPr lang="en-US" dirty="0" smtClean="0"/>
              <a:t>A communication plan</a:t>
            </a:r>
            <a:endParaRPr lang="en-US" dirty="0"/>
          </a:p>
        </p:txBody>
      </p:sp>
      <p:pic>
        <p:nvPicPr>
          <p:cNvPr id="6" name="Picture 5" descr="photo-9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204761" y="2967459"/>
            <a:ext cx="3831411" cy="28617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045588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PURCHASING OPTIONS</a:t>
            </a:r>
            <a:br>
              <a:rPr lang="en-US" dirty="0" smtClean="0"/>
            </a:br>
            <a:r>
              <a:rPr lang="en-US" sz="2700" i="1" dirty="0"/>
              <a:t>Estimated…</a:t>
            </a:r>
            <a:endParaRPr lang="en-US" sz="27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2" y="1668676"/>
            <a:ext cx="7345363" cy="3931920"/>
          </a:xfrm>
        </p:spPr>
        <p:txBody>
          <a:bodyPr>
            <a:normAutofit/>
          </a:bodyPr>
          <a:lstStyle/>
          <a:p>
            <a:r>
              <a:rPr lang="en-US" dirty="0" smtClean="0"/>
              <a:t>Lease Only </a:t>
            </a:r>
            <a:endParaRPr lang="en-US" dirty="0"/>
          </a:p>
          <a:p>
            <a:pPr lvl="1"/>
            <a:r>
              <a:rPr lang="en-US" dirty="0" smtClean="0"/>
              <a:t>Equips every 8</a:t>
            </a:r>
            <a:r>
              <a:rPr lang="en-US" baseline="30000" dirty="0" smtClean="0"/>
              <a:t>th</a:t>
            </a:r>
            <a:r>
              <a:rPr lang="en-US" dirty="0" smtClean="0"/>
              <a:t> – 12</a:t>
            </a:r>
            <a:r>
              <a:rPr lang="en-US" baseline="30000" dirty="0" smtClean="0"/>
              <a:t>th</a:t>
            </a:r>
            <a:r>
              <a:rPr lang="en-US" dirty="0" smtClean="0"/>
              <a:t> grade student (735 current)</a:t>
            </a:r>
          </a:p>
          <a:p>
            <a:pPr lvl="2"/>
            <a:r>
              <a:rPr lang="en-US" dirty="0" smtClean="0"/>
              <a:t>Enables us to move currently working technology </a:t>
            </a:r>
            <a:endParaRPr lang="en-US" dirty="0"/>
          </a:p>
          <a:p>
            <a:pPr lvl="2"/>
            <a:r>
              <a:rPr lang="en-US" dirty="0" smtClean="0"/>
              <a:t>Levels our budget</a:t>
            </a:r>
          </a:p>
          <a:p>
            <a:pPr lvl="2"/>
            <a:r>
              <a:rPr lang="en-US" dirty="0" smtClean="0"/>
              <a:t>Minimizes cost per device</a:t>
            </a:r>
          </a:p>
          <a:p>
            <a:pPr lvl="2"/>
            <a:r>
              <a:rPr lang="en-US" dirty="0" smtClean="0"/>
              <a:t>Minimizes support and maintenance</a:t>
            </a:r>
          </a:p>
          <a:p>
            <a:pPr marL="0" indent="0">
              <a:buNone/>
            </a:pPr>
            <a:endParaRPr lang="en-US" dirty="0" smtClean="0"/>
          </a:p>
          <a:p>
            <a:pPr marL="579438" lvl="2" indent="0">
              <a:buNone/>
            </a:pPr>
            <a:endParaRPr lang="en-US" dirty="0" smtClean="0"/>
          </a:p>
          <a:p>
            <a:endParaRPr lang="en-U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0756104"/>
              </p:ext>
            </p:extLst>
          </p:nvPr>
        </p:nvGraphicFramePr>
        <p:xfrm>
          <a:off x="508000" y="4114799"/>
          <a:ext cx="7941733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1478"/>
                <a:gridCol w="4702023"/>
                <a:gridCol w="180823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AMOUNT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2013/2014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Year 1 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$220,000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2014/2015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Year 2 A + Year 1 B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$275,000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2015/2016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Year 3 A + Year 2 B + Year 1</a:t>
                      </a:r>
                      <a:r>
                        <a:rPr lang="en-US" baseline="0" dirty="0" smtClean="0"/>
                        <a:t> 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$330,000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2016/2017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Year</a:t>
                      </a:r>
                      <a:r>
                        <a:rPr lang="en-US" baseline="0" dirty="0" smtClean="0"/>
                        <a:t> 4 A + Year 3 B + Year 2 C + Year 1 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$385,000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2017/2018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Year 4</a:t>
                      </a:r>
                      <a:r>
                        <a:rPr lang="en-US" b="1" baseline="0" dirty="0" smtClean="0"/>
                        <a:t> B</a:t>
                      </a:r>
                      <a:r>
                        <a:rPr lang="en-US" b="1" dirty="0" smtClean="0"/>
                        <a:t> + Year 3 C + Year 2 D + Year 1 E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/>
                        <a:t>$220,000</a:t>
                      </a:r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61162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PURCHASING OPTIONS</a:t>
            </a:r>
            <a:br>
              <a:rPr lang="en-US" dirty="0" smtClean="0"/>
            </a:br>
            <a:r>
              <a:rPr lang="en-US" sz="2700" i="1" dirty="0"/>
              <a:t>Estimated…</a:t>
            </a:r>
            <a:endParaRPr lang="en-US" sz="27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Lease </a:t>
            </a:r>
            <a:r>
              <a:rPr lang="en-US" dirty="0" smtClean="0"/>
              <a:t>Year 1 Only + Future purchase</a:t>
            </a:r>
          </a:p>
          <a:p>
            <a:pPr lvl="1"/>
            <a:r>
              <a:rPr lang="en-US" dirty="0" smtClean="0"/>
              <a:t>Equips every 8</a:t>
            </a:r>
            <a:r>
              <a:rPr lang="en-US" baseline="30000" dirty="0" smtClean="0"/>
              <a:t>th</a:t>
            </a:r>
            <a:r>
              <a:rPr lang="en-US" dirty="0" smtClean="0"/>
              <a:t> – 12</a:t>
            </a:r>
            <a:r>
              <a:rPr lang="en-US" baseline="30000" dirty="0" smtClean="0"/>
              <a:t>th</a:t>
            </a:r>
            <a:r>
              <a:rPr lang="en-US" dirty="0" smtClean="0"/>
              <a:t> grade student (735 current)</a:t>
            </a:r>
          </a:p>
          <a:p>
            <a:pPr marL="0" indent="0">
              <a:buNone/>
            </a:pPr>
            <a:endParaRPr lang="en-US" dirty="0" smtClean="0"/>
          </a:p>
          <a:p>
            <a:pPr marL="579438" lvl="2" indent="0">
              <a:buNone/>
            </a:pPr>
            <a:endParaRPr lang="en-US" dirty="0" smtClean="0"/>
          </a:p>
          <a:p>
            <a:endParaRPr lang="en-U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6982565"/>
              </p:ext>
            </p:extLst>
          </p:nvPr>
        </p:nvGraphicFramePr>
        <p:xfrm>
          <a:off x="1066802" y="3640660"/>
          <a:ext cx="6862675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6931"/>
                <a:gridCol w="3775629"/>
                <a:gridCol w="180011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AMOUNT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2013/2014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Year 1 Lease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$220,000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2014/2015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Year 2 Lease +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Laptops</a:t>
                      </a:r>
                      <a:r>
                        <a:rPr lang="en-US" baseline="0" dirty="0" smtClean="0"/>
                        <a:t> for 8</a:t>
                      </a:r>
                      <a:r>
                        <a:rPr lang="en-US" baseline="30000" dirty="0" smtClean="0"/>
                        <a:t>th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$330,000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2015/2016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Year 3 Lease +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Laptops for 8</a:t>
                      </a:r>
                      <a:r>
                        <a:rPr lang="en-US" baseline="30000" dirty="0" smtClean="0"/>
                        <a:t>th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$375,000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2016/2017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Year 4 Lease + Laptops for 8</a:t>
                      </a:r>
                      <a:r>
                        <a:rPr lang="en-US" baseline="30000" dirty="0" smtClean="0"/>
                        <a:t>th</a:t>
                      </a:r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$375,000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2017/2018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Laptops for 8</a:t>
                      </a:r>
                      <a:r>
                        <a:rPr lang="en-US" b="1" baseline="30000" dirty="0" smtClean="0"/>
                        <a:t>th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/>
                        <a:t>$220,000</a:t>
                      </a:r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87625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Capital">
  <a:themeElements>
    <a:clrScheme name="Capital">
      <a:dk1>
        <a:srgbClr val="000000"/>
      </a:dk1>
      <a:lt1>
        <a:srgbClr val="FFFFFF"/>
      </a:lt1>
      <a:dk2>
        <a:srgbClr val="6F6D5D"/>
      </a:dk2>
      <a:lt2>
        <a:srgbClr val="7C8F97"/>
      </a:lt2>
      <a:accent1>
        <a:srgbClr val="4B5A60"/>
      </a:accent1>
      <a:accent2>
        <a:srgbClr val="9C5238"/>
      </a:accent2>
      <a:accent3>
        <a:srgbClr val="504539"/>
      </a:accent3>
      <a:accent4>
        <a:srgbClr val="C1AD79"/>
      </a:accent4>
      <a:accent5>
        <a:srgbClr val="667559"/>
      </a:accent5>
      <a:accent6>
        <a:srgbClr val="BAD6AD"/>
      </a:accent6>
      <a:hlink>
        <a:srgbClr val="524A82"/>
      </a:hlink>
      <a:folHlink>
        <a:srgbClr val="8F9954"/>
      </a:folHlink>
    </a:clrScheme>
    <a:fontScheme name="Capital">
      <a:majorFont>
        <a:latin typeface="Calisto MT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Capital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atMod val="150000"/>
                <a:lumMod val="50000"/>
              </a:schemeClr>
              <a:schemeClr val="phClr">
                <a:satMod val="300000"/>
                <a:lumMod val="125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atMod val="135000"/>
                <a:lumMod val="80000"/>
              </a:schemeClr>
              <a:schemeClr val="phClr">
                <a:satMod val="250000"/>
                <a:lumMod val="15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>
              <a:shade val="90000"/>
            </a:schemeClr>
          </a:solidFill>
          <a:prstDash val="solid"/>
        </a:ln>
        <a:ln w="44450" cap="flat" cmpd="sng" algn="ctr">
          <a:solidFill>
            <a:schemeClr val="phClr">
              <a:shade val="85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sx="101000" sy="101000" algn="ctr" rotWithShape="0">
              <a:srgbClr val="000000">
                <a:alpha val="40000"/>
              </a:srgbClr>
            </a:outerShdw>
          </a:effectLst>
          <a:scene3d>
            <a:camera prst="perspectiveFront" fov="3000000"/>
            <a:lightRig rig="threePt" dir="tl"/>
          </a:scene3d>
          <a:sp3d>
            <a:bevelT w="0" h="0"/>
          </a:sp3d>
        </a:effectStyle>
        <a:effectStyle>
          <a:effectLst>
            <a:innerShdw blurRad="190500">
              <a:srgbClr val="000000">
                <a:alpha val="50000"/>
              </a:srgbClr>
            </a:innerShdw>
          </a:effectLst>
          <a:scene3d>
            <a:camera prst="perspectiveFront" fov="4800000"/>
            <a:lightRig rig="twoPt" dir="t">
              <a:rot lat="0" lon="0" rev="48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3">
            <a:duotone>
              <a:schemeClr val="phClr">
                <a:satMod val="150000"/>
                <a:lumMod val="50000"/>
              </a:schemeClr>
              <a:schemeClr val="phClr">
                <a:satMod val="400000"/>
                <a:lumMod val="16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Capital.thmx</Template>
  <TotalTime>656</TotalTime>
  <Words>645</Words>
  <Application>Microsoft Macintosh PowerPoint</Application>
  <PresentationFormat>On-screen Show (4:3)</PresentationFormat>
  <Paragraphs>140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Capital</vt:lpstr>
      <vt:lpstr>MIDD-WEST SCHOOL DISTRICT</vt:lpstr>
      <vt:lpstr>HISTORY</vt:lpstr>
      <vt:lpstr>IMMEDIATE NEEDS</vt:lpstr>
      <vt:lpstr>THE PROPOSAL</vt:lpstr>
      <vt:lpstr>STUDENT BENEFITS</vt:lpstr>
      <vt:lpstr>CURRENTLY IN PLACE </vt:lpstr>
      <vt:lpstr>ITEMS TO CONSIDER</vt:lpstr>
      <vt:lpstr>PURCHASING OPTIONS Estimated…</vt:lpstr>
      <vt:lpstr>PURCHASING OPTIONS Estimated…</vt:lpstr>
      <vt:lpstr>PURCHASING OPTIONS Estimated…</vt:lpstr>
      <vt:lpstr>THOUGHTS ON FUNDING Estimated…</vt:lpstr>
      <vt:lpstr>THOUGHTS ON FUNDING Estimated…</vt:lpstr>
      <vt:lpstr>QUESTIONS/CONCERNS</vt:lpstr>
      <vt:lpstr>THANK YOU</vt:lpstr>
    </vt:vector>
  </TitlesOfParts>
  <Company>MWSD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MIDD-WEST SCHOOL DISTRICT</dc:title>
  <dc:creator>Daphne Snook</dc:creator>
  <cp:lastModifiedBy>Daphne Snook</cp:lastModifiedBy>
  <cp:revision>60</cp:revision>
  <cp:lastPrinted>2013-01-14T22:50:15Z</cp:lastPrinted>
  <dcterms:created xsi:type="dcterms:W3CDTF">2013-01-14T13:35:33Z</dcterms:created>
  <dcterms:modified xsi:type="dcterms:W3CDTF">2013-01-15T02:19:00Z</dcterms:modified>
</cp:coreProperties>
</file>